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Montserrat"/>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slide" Target="slides/slide20.xml"/><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3c68f1061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3c68f1061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73c96a5c8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73c96a5c8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73c96a5c8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73c96a5c8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73c96a5c86_0_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73c96a5c86_0_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73c96a5c86_0_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73c96a5c86_0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73c96a5c86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73c96a5c86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73c96a5c86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3c96a5c86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73c96a5c86_0_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73c96a5c86_0_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73c96a5c86_0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73c96a5c86_0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73c96a5c86_0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73c96a5c86_0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73c68f1061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3c68f1061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73c96a5c86_0_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73c96a5c86_0_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73c68f1061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73c68f1061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73c68f1061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73c68f1061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73c68f1061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73c68f1061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73c68f1061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73c68f1061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73c68f1061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73c68f1061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73c68f1061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73c68f1061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3c68f1061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3c68f1061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 Id="rId4" Type="http://schemas.openxmlformats.org/officeDocument/2006/relationships/hyperlink" Target="http://www.physics.org/article-questions.asp?id=55"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hyperlink" Target="https://www.adafruit.com/product/746"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2492300" y="590575"/>
            <a:ext cx="6615300" cy="25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ECE3720 Final Project </a:t>
            </a:r>
            <a:endParaRPr/>
          </a:p>
          <a:p>
            <a:pPr indent="0" lvl="0" marL="0" rtl="0" algn="ctr">
              <a:spcBef>
                <a:spcPts val="0"/>
              </a:spcBef>
              <a:spcAft>
                <a:spcPts val="0"/>
              </a:spcAft>
              <a:buNone/>
            </a:pPr>
            <a:r>
              <a:rPr lang="en"/>
              <a:t>HCS12 Space Time</a:t>
            </a:r>
            <a:endParaRPr/>
          </a:p>
        </p:txBody>
      </p:sp>
      <p:sp>
        <p:nvSpPr>
          <p:cNvPr id="135" name="Google Shape;135;p13"/>
          <p:cNvSpPr txBox="1"/>
          <p:nvPr>
            <p:ph idx="1" type="subTitle"/>
          </p:nvPr>
        </p:nvSpPr>
        <p:spPr>
          <a:xfrm>
            <a:off x="3410150" y="2475525"/>
            <a:ext cx="4779600" cy="102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Nicholas Musienko</a:t>
            </a:r>
            <a:r>
              <a:rPr lang="en" sz="2400"/>
              <a:t> </a:t>
            </a:r>
            <a:endParaRPr sz="2400"/>
          </a:p>
          <a:p>
            <a:pPr indent="0" lvl="0" marL="0" rtl="0" algn="ctr">
              <a:spcBef>
                <a:spcPts val="0"/>
              </a:spcBef>
              <a:spcAft>
                <a:spcPts val="0"/>
              </a:spcAft>
              <a:buNone/>
            </a:pPr>
            <a:r>
              <a:rPr lang="en" sz="2400"/>
              <a:t>Matthew Bellafaire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the LCD?</a:t>
            </a:r>
            <a:endParaRPr/>
          </a:p>
        </p:txBody>
      </p:sp>
      <p:sp>
        <p:nvSpPr>
          <p:cNvPr id="198" name="Google Shape;198;p22"/>
          <p:cNvSpPr txBox="1"/>
          <p:nvPr>
            <p:ph idx="1" type="body"/>
          </p:nvPr>
        </p:nvSpPr>
        <p:spPr>
          <a:xfrm>
            <a:off x="1297500" y="1567550"/>
            <a:ext cx="3357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Provided a secondary option in case I2C could not be made to work</a:t>
            </a:r>
            <a:endParaRPr/>
          </a:p>
          <a:p>
            <a:pPr indent="-311150" lvl="0" marL="457200" rtl="0" algn="l">
              <a:spcBef>
                <a:spcPts val="0"/>
              </a:spcBef>
              <a:spcAft>
                <a:spcPts val="0"/>
              </a:spcAft>
              <a:buSzPts val="1300"/>
              <a:buChar char="●"/>
            </a:pPr>
            <a:r>
              <a:rPr lang="en"/>
              <a:t>Allowed for the display of internal data and GPS readouts without a serial monitor for both debug and functional purposes</a:t>
            </a:r>
            <a:endParaRPr/>
          </a:p>
          <a:p>
            <a:pPr indent="-311150" lvl="0" marL="457200" rtl="0" algn="l">
              <a:spcBef>
                <a:spcPts val="0"/>
              </a:spcBef>
              <a:spcAft>
                <a:spcPts val="0"/>
              </a:spcAft>
              <a:buSzPts val="1300"/>
              <a:buChar char="●"/>
            </a:pPr>
            <a:r>
              <a:rPr lang="en"/>
              <a:t>Function written to take any array of characters and display it on either row of the LCD</a:t>
            </a:r>
            <a:endParaRPr/>
          </a:p>
        </p:txBody>
      </p:sp>
      <p:pic>
        <p:nvPicPr>
          <p:cNvPr id="199" name="Google Shape;199;p22"/>
          <p:cNvPicPr preferRelativeResize="0"/>
          <p:nvPr/>
        </p:nvPicPr>
        <p:blipFill rotWithShape="1">
          <a:blip r:embed="rId3">
            <a:alphaModFix/>
          </a:blip>
          <a:srcRect b="68210" l="17287" r="56444" t="15290"/>
          <a:stretch/>
        </p:blipFill>
        <p:spPr>
          <a:xfrm>
            <a:off x="4655398" y="1825349"/>
            <a:ext cx="4224926" cy="1492797"/>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communicate with the LCD</a:t>
            </a:r>
            <a:endParaRPr/>
          </a:p>
        </p:txBody>
      </p:sp>
      <p:sp>
        <p:nvSpPr>
          <p:cNvPr id="205" name="Google Shape;205;p23"/>
          <p:cNvSpPr txBox="1"/>
          <p:nvPr>
            <p:ph idx="1" type="body"/>
          </p:nvPr>
        </p:nvSpPr>
        <p:spPr>
          <a:xfrm>
            <a:off x="4978500" y="1166350"/>
            <a:ext cx="3357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Register Select (RS) - Selects which register to write data to</a:t>
            </a:r>
            <a:endParaRPr/>
          </a:p>
          <a:p>
            <a:pPr indent="-311150" lvl="0" marL="457200" rtl="0" algn="l">
              <a:spcBef>
                <a:spcPts val="0"/>
              </a:spcBef>
              <a:spcAft>
                <a:spcPts val="0"/>
              </a:spcAft>
              <a:buSzPts val="1300"/>
              <a:buChar char="●"/>
            </a:pPr>
            <a:r>
              <a:rPr lang="en"/>
              <a:t>D4-D7 - The four data pins necessary to send information to the LCD.</a:t>
            </a:r>
            <a:endParaRPr/>
          </a:p>
          <a:p>
            <a:pPr indent="-298450" lvl="1" marL="914400" rtl="0" algn="l">
              <a:spcBef>
                <a:spcPts val="0"/>
              </a:spcBef>
              <a:spcAft>
                <a:spcPts val="0"/>
              </a:spcAft>
              <a:buSzPts val="1100"/>
              <a:buChar char="○"/>
            </a:pPr>
            <a:r>
              <a:rPr lang="en"/>
              <a:t>There are technically 8, but only 4 are necessary.</a:t>
            </a:r>
            <a:endParaRPr/>
          </a:p>
          <a:p>
            <a:pPr indent="-311150" lvl="0" marL="457200" rtl="0" algn="l">
              <a:spcBef>
                <a:spcPts val="0"/>
              </a:spcBef>
              <a:spcAft>
                <a:spcPts val="0"/>
              </a:spcAft>
              <a:buSzPts val="1300"/>
              <a:buChar char="●"/>
            </a:pPr>
            <a:r>
              <a:rPr lang="en"/>
              <a:t>Enable (E) - The pin used to latch data into the requested register.</a:t>
            </a:r>
            <a:endParaRPr/>
          </a:p>
        </p:txBody>
      </p:sp>
      <p:pic>
        <p:nvPicPr>
          <p:cNvPr id="206" name="Google Shape;206;p23"/>
          <p:cNvPicPr preferRelativeResize="0"/>
          <p:nvPr/>
        </p:nvPicPr>
        <p:blipFill>
          <a:blip r:embed="rId3">
            <a:alphaModFix/>
          </a:blip>
          <a:stretch>
            <a:fillRect/>
          </a:stretch>
        </p:blipFill>
        <p:spPr>
          <a:xfrm>
            <a:off x="866950" y="1482650"/>
            <a:ext cx="3519120" cy="35308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Writing Commands/Data to the LCD</a:t>
            </a:r>
            <a:endParaRPr/>
          </a:p>
        </p:txBody>
      </p:sp>
      <p:sp>
        <p:nvSpPr>
          <p:cNvPr id="212" name="Google Shape;212;p24"/>
          <p:cNvSpPr txBox="1"/>
          <p:nvPr>
            <p:ph idx="1" type="body"/>
          </p:nvPr>
        </p:nvSpPr>
        <p:spPr>
          <a:xfrm>
            <a:off x="1297500" y="1567550"/>
            <a:ext cx="34044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Send Data/Commands</a:t>
            </a:r>
            <a:endParaRPr/>
          </a:p>
          <a:p>
            <a:pPr indent="-311150" lvl="0" marL="457200" rtl="0" algn="l">
              <a:spcBef>
                <a:spcPts val="1600"/>
              </a:spcBef>
              <a:spcAft>
                <a:spcPts val="0"/>
              </a:spcAft>
              <a:buSzPts val="1300"/>
              <a:buAutoNum type="arabicPeriod"/>
            </a:pPr>
            <a:r>
              <a:rPr lang="en"/>
              <a:t>Set RS to 0 for command or 1 for data</a:t>
            </a:r>
            <a:endParaRPr/>
          </a:p>
          <a:p>
            <a:pPr indent="-311150" lvl="0" marL="457200" rtl="0" algn="l">
              <a:spcBef>
                <a:spcPts val="0"/>
              </a:spcBef>
              <a:spcAft>
                <a:spcPts val="0"/>
              </a:spcAft>
              <a:buSzPts val="1300"/>
              <a:buAutoNum type="arabicPeriod"/>
            </a:pPr>
            <a:r>
              <a:rPr lang="en"/>
              <a:t>Set R/W low (to write)</a:t>
            </a:r>
            <a:endParaRPr/>
          </a:p>
          <a:p>
            <a:pPr indent="-311150" lvl="0" marL="457200" rtl="0" algn="l">
              <a:spcBef>
                <a:spcPts val="0"/>
              </a:spcBef>
              <a:spcAft>
                <a:spcPts val="0"/>
              </a:spcAft>
              <a:buSzPts val="1300"/>
              <a:buAutoNum type="arabicPeriod"/>
            </a:pPr>
            <a:r>
              <a:rPr lang="en"/>
              <a:t>Put the 4 MSBs on D4 - D7</a:t>
            </a:r>
            <a:endParaRPr/>
          </a:p>
          <a:p>
            <a:pPr indent="-311150" lvl="0" marL="457200" rtl="0" algn="l">
              <a:spcBef>
                <a:spcPts val="0"/>
              </a:spcBef>
              <a:spcAft>
                <a:spcPts val="0"/>
              </a:spcAft>
              <a:buSzPts val="1300"/>
              <a:buAutoNum type="arabicPeriod"/>
            </a:pPr>
            <a:r>
              <a:rPr lang="en"/>
              <a:t>Bring E high for a length of time</a:t>
            </a:r>
            <a:endParaRPr/>
          </a:p>
          <a:p>
            <a:pPr indent="-311150" lvl="0" marL="457200" rtl="0" algn="l">
              <a:spcBef>
                <a:spcPts val="0"/>
              </a:spcBef>
              <a:spcAft>
                <a:spcPts val="0"/>
              </a:spcAft>
              <a:buSzPts val="1300"/>
              <a:buAutoNum type="arabicPeriod"/>
            </a:pPr>
            <a:r>
              <a:rPr lang="en"/>
              <a:t>Bring E low</a:t>
            </a:r>
            <a:endParaRPr/>
          </a:p>
          <a:p>
            <a:pPr indent="-311150" lvl="0" marL="457200" rtl="0" algn="l">
              <a:spcBef>
                <a:spcPts val="0"/>
              </a:spcBef>
              <a:spcAft>
                <a:spcPts val="0"/>
              </a:spcAft>
              <a:buSzPts val="1300"/>
              <a:buAutoNum type="arabicPeriod"/>
            </a:pPr>
            <a:r>
              <a:rPr lang="en"/>
              <a:t>Put the 4 LSBs on D4 - D7</a:t>
            </a:r>
            <a:endParaRPr/>
          </a:p>
          <a:p>
            <a:pPr indent="-311150" lvl="0" marL="457200" rtl="0" algn="l">
              <a:spcBef>
                <a:spcPts val="0"/>
              </a:spcBef>
              <a:spcAft>
                <a:spcPts val="0"/>
              </a:spcAft>
              <a:buSzPts val="1300"/>
              <a:buAutoNum type="arabicPeriod"/>
            </a:pPr>
            <a:r>
              <a:rPr lang="en"/>
              <a:t>Bring E high for a length of time</a:t>
            </a:r>
            <a:endParaRPr/>
          </a:p>
          <a:p>
            <a:pPr indent="-311150" lvl="0" marL="457200" rtl="0" algn="l">
              <a:spcBef>
                <a:spcPts val="0"/>
              </a:spcBef>
              <a:spcAft>
                <a:spcPts val="0"/>
              </a:spcAft>
              <a:buSzPts val="1300"/>
              <a:buAutoNum type="arabicPeriod"/>
            </a:pPr>
            <a:r>
              <a:rPr lang="en"/>
              <a:t>Bring E low</a:t>
            </a:r>
            <a:endParaRPr/>
          </a:p>
          <a:p>
            <a:pPr indent="-311150" lvl="0" marL="457200" rtl="0" algn="l">
              <a:spcBef>
                <a:spcPts val="0"/>
              </a:spcBef>
              <a:spcAft>
                <a:spcPts val="0"/>
              </a:spcAft>
              <a:buSzPts val="1300"/>
              <a:buAutoNum type="arabicPeriod"/>
            </a:pPr>
            <a:r>
              <a:rPr lang="en"/>
              <a:t>Wait for execution to finish</a:t>
            </a:r>
            <a:endParaRPr/>
          </a:p>
        </p:txBody>
      </p:sp>
      <p:sp>
        <p:nvSpPr>
          <p:cNvPr id="213" name="Google Shape;213;p24"/>
          <p:cNvSpPr txBox="1"/>
          <p:nvPr>
            <p:ph idx="1" type="body"/>
          </p:nvPr>
        </p:nvSpPr>
        <p:spPr>
          <a:xfrm>
            <a:off x="4932000" y="1567550"/>
            <a:ext cx="34044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Specific Commands Used</a:t>
            </a:r>
            <a:endParaRPr/>
          </a:p>
          <a:p>
            <a:pPr indent="-311150" lvl="0" marL="457200" rtl="0" algn="l">
              <a:spcBef>
                <a:spcPts val="1600"/>
              </a:spcBef>
              <a:spcAft>
                <a:spcPts val="0"/>
              </a:spcAft>
              <a:buSzPts val="1300"/>
              <a:buChar char="●"/>
            </a:pPr>
            <a:r>
              <a:rPr lang="en"/>
              <a:t>0x01 - Clears the LCD</a:t>
            </a:r>
            <a:endParaRPr/>
          </a:p>
          <a:p>
            <a:pPr indent="-311150" lvl="0" marL="457200" rtl="0" algn="l">
              <a:spcBef>
                <a:spcPts val="0"/>
              </a:spcBef>
              <a:spcAft>
                <a:spcPts val="0"/>
              </a:spcAft>
              <a:buSzPts val="1300"/>
              <a:buChar char="●"/>
            </a:pPr>
            <a:r>
              <a:rPr lang="en"/>
              <a:t>0x02 - Sets the cursors position to the first cell in the first row</a:t>
            </a:r>
            <a:endParaRPr/>
          </a:p>
          <a:p>
            <a:pPr indent="-311150" lvl="0" marL="457200" rtl="0" algn="l">
              <a:spcBef>
                <a:spcPts val="0"/>
              </a:spcBef>
              <a:spcAft>
                <a:spcPts val="0"/>
              </a:spcAft>
              <a:buSzPts val="1300"/>
              <a:buChar char="●"/>
            </a:pPr>
            <a:r>
              <a:rPr lang="en"/>
              <a:t>0x06 - Sets cursor to auto-increment</a:t>
            </a:r>
            <a:endParaRPr/>
          </a:p>
          <a:p>
            <a:pPr indent="-311150" lvl="0" marL="457200" rtl="0" algn="l">
              <a:spcBef>
                <a:spcPts val="0"/>
              </a:spcBef>
              <a:spcAft>
                <a:spcPts val="0"/>
              </a:spcAft>
              <a:buSzPts val="1300"/>
              <a:buChar char="●"/>
            </a:pPr>
            <a:r>
              <a:rPr lang="en"/>
              <a:t>0x0C - Turns the display on and the cursor off</a:t>
            </a:r>
            <a:endParaRPr/>
          </a:p>
          <a:p>
            <a:pPr indent="-311150" lvl="0" marL="457200" rtl="0" algn="l">
              <a:spcBef>
                <a:spcPts val="0"/>
              </a:spcBef>
              <a:spcAft>
                <a:spcPts val="0"/>
              </a:spcAft>
              <a:buSzPts val="1300"/>
              <a:buChar char="●"/>
            </a:pPr>
            <a:r>
              <a:rPr lang="en"/>
              <a:t>0x80 - Sets cursor to first cell in first row</a:t>
            </a:r>
            <a:endParaRPr/>
          </a:p>
          <a:p>
            <a:pPr indent="-311150" lvl="0" marL="457200" rtl="0" algn="l">
              <a:spcBef>
                <a:spcPts val="0"/>
              </a:spcBef>
              <a:spcAft>
                <a:spcPts val="0"/>
              </a:spcAft>
              <a:buSzPts val="1300"/>
              <a:buChar char="●"/>
            </a:pPr>
            <a:r>
              <a:rPr lang="en"/>
              <a:t>0xC0 - Sets cursor to first cell in second row</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7 - Segment Display</a:t>
            </a:r>
            <a:endParaRPr/>
          </a:p>
        </p:txBody>
      </p:sp>
      <p:sp>
        <p:nvSpPr>
          <p:cNvPr id="219" name="Google Shape;219;p25"/>
          <p:cNvSpPr txBox="1"/>
          <p:nvPr>
            <p:ph idx="1" type="body"/>
          </p:nvPr>
        </p:nvSpPr>
        <p:spPr>
          <a:xfrm>
            <a:off x="994500" y="1610825"/>
            <a:ext cx="35775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7-segment display chosen was the Adafruit 1.2” 7-Segment Display with Backpack.</a:t>
            </a:r>
            <a:endParaRPr/>
          </a:p>
          <a:p>
            <a:pPr indent="0" lvl="0" marL="0" rtl="0" algn="l">
              <a:spcBef>
                <a:spcPts val="1600"/>
              </a:spcBef>
              <a:spcAft>
                <a:spcPts val="0"/>
              </a:spcAft>
              <a:buNone/>
            </a:pPr>
            <a:r>
              <a:rPr lang="en"/>
              <a:t>The “backpack” consists of a PCB driven by a HT16K33 LED driver IC, which communicates over I2C.</a:t>
            </a:r>
            <a:endParaRPr/>
          </a:p>
          <a:p>
            <a:pPr indent="0" lvl="0" marL="0" rtl="0" algn="l">
              <a:spcBef>
                <a:spcPts val="1600"/>
              </a:spcBef>
              <a:spcAft>
                <a:spcPts val="1600"/>
              </a:spcAft>
              <a:buNone/>
            </a:pPr>
            <a:r>
              <a:rPr lang="en"/>
              <a:t>On the HCS12, there is a IIC module that is I2C compatible.</a:t>
            </a:r>
            <a:endParaRPr/>
          </a:p>
        </p:txBody>
      </p:sp>
      <p:pic>
        <p:nvPicPr>
          <p:cNvPr id="220" name="Google Shape;220;p25"/>
          <p:cNvPicPr preferRelativeResize="0"/>
          <p:nvPr/>
        </p:nvPicPr>
        <p:blipFill>
          <a:blip r:embed="rId3">
            <a:alphaModFix/>
          </a:blip>
          <a:stretch>
            <a:fillRect/>
          </a:stretch>
        </p:blipFill>
        <p:spPr>
          <a:xfrm>
            <a:off x="5052325" y="1307850"/>
            <a:ext cx="3881600" cy="29112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I2C?</a:t>
            </a:r>
            <a:endParaRPr/>
          </a:p>
        </p:txBody>
      </p:sp>
      <p:sp>
        <p:nvSpPr>
          <p:cNvPr id="226" name="Google Shape;226;p26"/>
          <p:cNvSpPr txBox="1"/>
          <p:nvPr>
            <p:ph idx="1" type="body"/>
          </p:nvPr>
        </p:nvSpPr>
        <p:spPr>
          <a:xfrm>
            <a:off x="1297500" y="3367675"/>
            <a:ext cx="7038900" cy="11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 two-wire data transfer protocol that is both bidirectional and synchronous</a:t>
            </a:r>
            <a:endParaRPr/>
          </a:p>
          <a:p>
            <a:pPr indent="-311150" lvl="0" marL="457200" rtl="0" algn="l">
              <a:spcBef>
                <a:spcPts val="0"/>
              </a:spcBef>
              <a:spcAft>
                <a:spcPts val="0"/>
              </a:spcAft>
              <a:buSzPts val="1300"/>
              <a:buChar char="●"/>
            </a:pPr>
            <a:r>
              <a:rPr lang="en"/>
              <a:t>Masters request reads and writes from slaves, each slave has their own address</a:t>
            </a:r>
            <a:endParaRPr/>
          </a:p>
          <a:p>
            <a:pPr indent="-311150" lvl="0" marL="457200" rtl="0" algn="l">
              <a:spcBef>
                <a:spcPts val="0"/>
              </a:spcBef>
              <a:spcAft>
                <a:spcPts val="0"/>
              </a:spcAft>
              <a:buSzPts val="1300"/>
              <a:buChar char="●"/>
            </a:pPr>
            <a:r>
              <a:rPr lang="en"/>
              <a:t>There can be multiple masters and slaves on the same bus </a:t>
            </a:r>
            <a:endParaRPr/>
          </a:p>
        </p:txBody>
      </p:sp>
      <p:pic>
        <p:nvPicPr>
          <p:cNvPr id="227" name="Google Shape;227;p26"/>
          <p:cNvPicPr preferRelativeResize="0"/>
          <p:nvPr/>
        </p:nvPicPr>
        <p:blipFill>
          <a:blip r:embed="rId3">
            <a:alphaModFix/>
          </a:blip>
          <a:stretch>
            <a:fillRect/>
          </a:stretch>
        </p:blipFill>
        <p:spPr>
          <a:xfrm>
            <a:off x="2242177" y="1149200"/>
            <a:ext cx="5149548" cy="20598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Initializing the IIC Module</a:t>
            </a:r>
            <a:endParaRPr/>
          </a:p>
        </p:txBody>
      </p:sp>
      <p:sp>
        <p:nvSpPr>
          <p:cNvPr id="233" name="Google Shape;233;p27"/>
          <p:cNvSpPr txBox="1"/>
          <p:nvPr>
            <p:ph idx="1" type="body"/>
          </p:nvPr>
        </p:nvSpPr>
        <p:spPr>
          <a:xfrm>
            <a:off x="1297500" y="1044050"/>
            <a:ext cx="36927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a:t>Updating the IIC Frequency Divider Register (IBFD) to set the appropriate I2C bus clock value.</a:t>
            </a:r>
            <a:endParaRPr/>
          </a:p>
          <a:p>
            <a:pPr indent="-298450" lvl="1" marL="914400" rtl="0" algn="l">
              <a:spcBef>
                <a:spcPts val="0"/>
              </a:spcBef>
              <a:spcAft>
                <a:spcPts val="0"/>
              </a:spcAft>
              <a:buSzPts val="1100"/>
              <a:buAutoNum type="alphaLcPeriod"/>
            </a:pPr>
            <a:r>
              <a:rPr lang="en"/>
              <a:t>Bus Clock  / SCL Clock Value = SCL Divider</a:t>
            </a:r>
            <a:endParaRPr/>
          </a:p>
          <a:p>
            <a:pPr indent="-298450" lvl="1" marL="914400" rtl="0" algn="l">
              <a:spcBef>
                <a:spcPts val="0"/>
              </a:spcBef>
              <a:spcAft>
                <a:spcPts val="0"/>
              </a:spcAft>
              <a:buSzPts val="1100"/>
              <a:buAutoNum type="alphaLcPeriod"/>
            </a:pPr>
            <a:r>
              <a:rPr lang="en"/>
              <a:t>See figure</a:t>
            </a:r>
            <a:endParaRPr/>
          </a:p>
          <a:p>
            <a:pPr indent="-311150" lvl="0" marL="457200" rtl="0" algn="l">
              <a:spcBef>
                <a:spcPts val="0"/>
              </a:spcBef>
              <a:spcAft>
                <a:spcPts val="0"/>
              </a:spcAft>
              <a:buSzPts val="1300"/>
              <a:buAutoNum type="arabicPeriod"/>
            </a:pPr>
            <a:r>
              <a:rPr lang="en"/>
              <a:t>Updating the IIC Bus Address Register (IBAD) to set the value that the HCS12 should respond to in slave mode.</a:t>
            </a:r>
            <a:endParaRPr/>
          </a:p>
          <a:p>
            <a:pPr indent="-298450" lvl="1" marL="914400" rtl="0" algn="l">
              <a:spcBef>
                <a:spcPts val="0"/>
              </a:spcBef>
              <a:spcAft>
                <a:spcPts val="0"/>
              </a:spcAft>
              <a:buSzPts val="1100"/>
              <a:buAutoNum type="alphaLcPeriod"/>
            </a:pPr>
            <a:r>
              <a:rPr lang="en"/>
              <a:t>Since the HCS12 is never in slave mode, this value does not matter</a:t>
            </a:r>
            <a:endParaRPr/>
          </a:p>
          <a:p>
            <a:pPr indent="-311150" lvl="0" marL="457200" rtl="0" algn="l">
              <a:spcBef>
                <a:spcPts val="0"/>
              </a:spcBef>
              <a:spcAft>
                <a:spcPts val="0"/>
              </a:spcAft>
              <a:buSzPts val="1300"/>
              <a:buAutoNum type="arabicPeriod"/>
            </a:pPr>
            <a:r>
              <a:rPr lang="en"/>
              <a:t>Updating the IIC Bus Control Register (IBCR) to enable the IIC module and set appropriate settings.</a:t>
            </a:r>
            <a:endParaRPr/>
          </a:p>
          <a:p>
            <a:pPr indent="-298450" lvl="1" marL="914400" rtl="0" algn="l">
              <a:spcBef>
                <a:spcPts val="0"/>
              </a:spcBef>
              <a:spcAft>
                <a:spcPts val="0"/>
              </a:spcAft>
              <a:buSzPts val="1100"/>
              <a:buAutoNum type="alphaLcPeriod"/>
            </a:pPr>
            <a:r>
              <a:rPr lang="en"/>
              <a:t>IBEN - Enables the IIC Module</a:t>
            </a:r>
            <a:endParaRPr/>
          </a:p>
          <a:p>
            <a:pPr indent="-298450" lvl="1" marL="914400" rtl="0" algn="l">
              <a:spcBef>
                <a:spcPts val="0"/>
              </a:spcBef>
              <a:spcAft>
                <a:spcPts val="0"/>
              </a:spcAft>
              <a:buSzPts val="1100"/>
              <a:buAutoNum type="alphaLcPeriod"/>
            </a:pPr>
            <a:r>
              <a:rPr lang="en"/>
              <a:t>MS/SL - Selects whether the HCS12 should be in master or slave mode</a:t>
            </a:r>
            <a:endParaRPr/>
          </a:p>
          <a:p>
            <a:pPr indent="-298450" lvl="1" marL="914400" rtl="0" algn="l">
              <a:spcBef>
                <a:spcPts val="0"/>
              </a:spcBef>
              <a:spcAft>
                <a:spcPts val="0"/>
              </a:spcAft>
              <a:buSzPts val="1100"/>
              <a:buAutoNum type="alphaLcPeriod"/>
            </a:pPr>
            <a:r>
              <a:rPr lang="en"/>
              <a:t>Tx/Rx - Selects whether the HCS12 will be transmitting or receiving data</a:t>
            </a:r>
            <a:endParaRPr/>
          </a:p>
        </p:txBody>
      </p:sp>
      <p:pic>
        <p:nvPicPr>
          <p:cNvPr id="234" name="Google Shape;234;p27"/>
          <p:cNvPicPr preferRelativeResize="0"/>
          <p:nvPr/>
        </p:nvPicPr>
        <p:blipFill>
          <a:blip r:embed="rId3">
            <a:alphaModFix/>
          </a:blip>
          <a:stretch>
            <a:fillRect/>
          </a:stretch>
        </p:blipFill>
        <p:spPr>
          <a:xfrm>
            <a:off x="5488750" y="1134025"/>
            <a:ext cx="3136024" cy="3778251"/>
          </a:xfrm>
          <a:prstGeom prst="rect">
            <a:avLst/>
          </a:prstGeom>
          <a:noFill/>
          <a:ln>
            <a:noFill/>
          </a:ln>
        </p:spPr>
      </p:pic>
      <p:sp>
        <p:nvSpPr>
          <p:cNvPr id="235" name="Google Shape;235;p27"/>
          <p:cNvSpPr/>
          <p:nvPr/>
        </p:nvSpPr>
        <p:spPr>
          <a:xfrm>
            <a:off x="5518475" y="2275050"/>
            <a:ext cx="3106200" cy="141600"/>
          </a:xfrm>
          <a:prstGeom prst="rect">
            <a:avLst/>
          </a:prstGeom>
          <a:solidFill>
            <a:srgbClr val="FF0000">
              <a:alpha val="324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Transmitting Data over I2C Bus</a:t>
            </a:r>
            <a:endParaRPr/>
          </a:p>
        </p:txBody>
      </p:sp>
      <p:sp>
        <p:nvSpPr>
          <p:cNvPr id="241" name="Google Shape;241;p28"/>
          <p:cNvSpPr txBox="1"/>
          <p:nvPr>
            <p:ph idx="1" type="body"/>
          </p:nvPr>
        </p:nvSpPr>
        <p:spPr>
          <a:xfrm>
            <a:off x="1297500" y="3129750"/>
            <a:ext cx="7038900" cy="1478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The start and stop conditions tell devices on the bus when a master is preparing to communicate</a:t>
            </a:r>
            <a:endParaRPr/>
          </a:p>
          <a:p>
            <a:pPr indent="-298450" lvl="1" marL="914400" rtl="0" algn="l">
              <a:spcBef>
                <a:spcPts val="0"/>
              </a:spcBef>
              <a:spcAft>
                <a:spcPts val="0"/>
              </a:spcAft>
              <a:buSzPts val="1100"/>
              <a:buChar char="○"/>
            </a:pPr>
            <a:r>
              <a:rPr lang="en"/>
              <a:t>Toggling the MS/SL bit from 0 to 1 generates a start condition, and 1 to 0 generates a stop condition</a:t>
            </a:r>
            <a:endParaRPr/>
          </a:p>
          <a:p>
            <a:pPr indent="-311150" lvl="0" marL="457200" rtl="0" algn="l">
              <a:spcBef>
                <a:spcPts val="0"/>
              </a:spcBef>
              <a:spcAft>
                <a:spcPts val="0"/>
              </a:spcAft>
              <a:buSzPts val="1300"/>
              <a:buChar char="●"/>
            </a:pPr>
            <a:r>
              <a:rPr lang="en"/>
              <a:t>Before each transmission, the address bits and the R/W bit must be sent.</a:t>
            </a:r>
            <a:endParaRPr/>
          </a:p>
        </p:txBody>
      </p:sp>
      <p:pic>
        <p:nvPicPr>
          <p:cNvPr id="242" name="Google Shape;242;p28"/>
          <p:cNvPicPr preferRelativeResize="0"/>
          <p:nvPr/>
        </p:nvPicPr>
        <p:blipFill>
          <a:blip r:embed="rId3">
            <a:alphaModFix/>
          </a:blip>
          <a:stretch>
            <a:fillRect/>
          </a:stretch>
        </p:blipFill>
        <p:spPr>
          <a:xfrm>
            <a:off x="893700" y="1307849"/>
            <a:ext cx="7846500" cy="175237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Transmitting Data over I2C</a:t>
            </a:r>
            <a:endParaRPr/>
          </a:p>
        </p:txBody>
      </p:sp>
      <p:sp>
        <p:nvSpPr>
          <p:cNvPr id="248" name="Google Shape;248;p29"/>
          <p:cNvSpPr txBox="1"/>
          <p:nvPr>
            <p:ph idx="1" type="body"/>
          </p:nvPr>
        </p:nvSpPr>
        <p:spPr>
          <a:xfrm>
            <a:off x="1297500" y="2985500"/>
            <a:ext cx="7038900" cy="149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IIC Bus Status Register (IBSR) has a couple of bits that help in making this possible:</a:t>
            </a:r>
            <a:endParaRPr/>
          </a:p>
          <a:p>
            <a:pPr indent="-311150" lvl="0" marL="457200" rtl="0" algn="l">
              <a:spcBef>
                <a:spcPts val="1600"/>
              </a:spcBef>
              <a:spcAft>
                <a:spcPts val="0"/>
              </a:spcAft>
              <a:buSzPts val="1300"/>
              <a:buChar char="●"/>
            </a:pPr>
            <a:r>
              <a:rPr lang="en"/>
              <a:t>IBB - Gets set if the I2C bus is busy (a start condition detected) and clears when a stop condition is detected.</a:t>
            </a:r>
            <a:endParaRPr/>
          </a:p>
          <a:p>
            <a:pPr indent="-311150" lvl="0" marL="457200" rtl="0" algn="l">
              <a:spcBef>
                <a:spcPts val="0"/>
              </a:spcBef>
              <a:spcAft>
                <a:spcPts val="0"/>
              </a:spcAft>
              <a:buSzPts val="1300"/>
              <a:buChar char="●"/>
            </a:pPr>
            <a:r>
              <a:rPr lang="en"/>
              <a:t>IBIF - Flag that gets set when a byte is successfully transmitted along the I2C bus.</a:t>
            </a:r>
            <a:endParaRPr/>
          </a:p>
        </p:txBody>
      </p:sp>
      <p:pic>
        <p:nvPicPr>
          <p:cNvPr id="249" name="Google Shape;249;p29"/>
          <p:cNvPicPr preferRelativeResize="0"/>
          <p:nvPr/>
        </p:nvPicPr>
        <p:blipFill>
          <a:blip r:embed="rId3">
            <a:alphaModFix/>
          </a:blip>
          <a:stretch>
            <a:fillRect/>
          </a:stretch>
        </p:blipFill>
        <p:spPr>
          <a:xfrm>
            <a:off x="1985400" y="1016499"/>
            <a:ext cx="5663098" cy="18665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HT16K33 LED Driver</a:t>
            </a:r>
            <a:endParaRPr/>
          </a:p>
        </p:txBody>
      </p:sp>
      <p:sp>
        <p:nvSpPr>
          <p:cNvPr id="255" name="Google Shape;255;p30"/>
          <p:cNvSpPr txBox="1"/>
          <p:nvPr>
            <p:ph idx="1" type="body"/>
          </p:nvPr>
        </p:nvSpPr>
        <p:spPr>
          <a:xfrm>
            <a:off x="720600" y="1524275"/>
            <a:ext cx="45294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HT16K33 is a general purpose LED driver with a default address of 0x70</a:t>
            </a:r>
            <a:endParaRPr/>
          </a:p>
          <a:p>
            <a:pPr indent="-311150" lvl="0" marL="457200" rtl="0" algn="l">
              <a:spcBef>
                <a:spcPts val="1600"/>
              </a:spcBef>
              <a:spcAft>
                <a:spcPts val="0"/>
              </a:spcAft>
              <a:buSzPts val="1300"/>
              <a:buChar char="●"/>
            </a:pPr>
            <a:r>
              <a:rPr lang="en"/>
              <a:t>With the R/W bit added to it, the address byte becomes 0xE0</a:t>
            </a:r>
            <a:endParaRPr/>
          </a:p>
          <a:p>
            <a:pPr indent="0" lvl="0" marL="0" rtl="0" algn="l">
              <a:spcBef>
                <a:spcPts val="1600"/>
              </a:spcBef>
              <a:spcAft>
                <a:spcPts val="0"/>
              </a:spcAft>
              <a:buNone/>
            </a:pPr>
            <a:r>
              <a:rPr lang="en"/>
              <a:t>In order to start the display, the following commands must be sent:</a:t>
            </a:r>
            <a:endParaRPr/>
          </a:p>
          <a:p>
            <a:pPr indent="-311150" lvl="0" marL="457200" rtl="0" algn="l">
              <a:spcBef>
                <a:spcPts val="1600"/>
              </a:spcBef>
              <a:spcAft>
                <a:spcPts val="0"/>
              </a:spcAft>
              <a:buSzPts val="1300"/>
              <a:buAutoNum type="arabicPeriod"/>
            </a:pPr>
            <a:r>
              <a:rPr lang="en"/>
              <a:t>System Set - Turns on the Internal Oscillator</a:t>
            </a:r>
            <a:endParaRPr/>
          </a:p>
          <a:p>
            <a:pPr indent="-311150" lvl="0" marL="457200" rtl="0" algn="l">
              <a:spcBef>
                <a:spcPts val="0"/>
              </a:spcBef>
              <a:spcAft>
                <a:spcPts val="0"/>
              </a:spcAft>
              <a:buSzPts val="1300"/>
              <a:buAutoNum type="arabicPeriod"/>
            </a:pPr>
            <a:r>
              <a:rPr lang="en"/>
              <a:t>Display Set - Turns on the display (and sets a blinking frequency)</a:t>
            </a:r>
            <a:endParaRPr/>
          </a:p>
          <a:p>
            <a:pPr indent="-311150" lvl="0" marL="457200" rtl="0" algn="l">
              <a:spcBef>
                <a:spcPts val="0"/>
              </a:spcBef>
              <a:spcAft>
                <a:spcPts val="0"/>
              </a:spcAft>
              <a:buSzPts val="1300"/>
              <a:buAutoNum type="arabicPeriod"/>
            </a:pPr>
            <a:r>
              <a:rPr lang="en"/>
              <a:t>Brightness Set - Sets the Brightness of the LEDs</a:t>
            </a:r>
            <a:endParaRPr/>
          </a:p>
          <a:p>
            <a:pPr indent="0" lvl="0" marL="0" rtl="0" algn="l">
              <a:spcBef>
                <a:spcPts val="1600"/>
              </a:spcBef>
              <a:spcAft>
                <a:spcPts val="1600"/>
              </a:spcAft>
              <a:buNone/>
            </a:pPr>
            <a:r>
              <a:t/>
            </a:r>
            <a:endParaRPr/>
          </a:p>
        </p:txBody>
      </p:sp>
      <p:pic>
        <p:nvPicPr>
          <p:cNvPr id="256" name="Google Shape;256;p30"/>
          <p:cNvPicPr preferRelativeResize="0"/>
          <p:nvPr/>
        </p:nvPicPr>
        <p:blipFill>
          <a:blip r:embed="rId3">
            <a:alphaModFix/>
          </a:blip>
          <a:stretch>
            <a:fillRect/>
          </a:stretch>
        </p:blipFill>
        <p:spPr>
          <a:xfrm>
            <a:off x="5884475" y="2140973"/>
            <a:ext cx="2703300" cy="1850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Writing to the HT16K33</a:t>
            </a:r>
            <a:endParaRPr/>
          </a:p>
        </p:txBody>
      </p:sp>
      <p:sp>
        <p:nvSpPr>
          <p:cNvPr id="262" name="Google Shape;262;p3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The first  8 sequential memory locations are mapped to LEDs on the display.</a:t>
            </a:r>
            <a:endParaRPr/>
          </a:p>
          <a:p>
            <a:pPr indent="-298450" lvl="1" marL="914400" rtl="0" algn="l">
              <a:spcBef>
                <a:spcPts val="0"/>
              </a:spcBef>
              <a:spcAft>
                <a:spcPts val="0"/>
              </a:spcAft>
              <a:buSzPts val="1100"/>
              <a:buChar char="○"/>
            </a:pPr>
            <a:r>
              <a:rPr lang="en"/>
              <a:t>Each location is 16 bits wide, and are addressed by bytes</a:t>
            </a:r>
            <a:endParaRPr/>
          </a:p>
          <a:p>
            <a:pPr indent="-298450" lvl="2" marL="1371600" rtl="0" algn="l">
              <a:spcBef>
                <a:spcPts val="0"/>
              </a:spcBef>
              <a:spcAft>
                <a:spcPts val="0"/>
              </a:spcAft>
              <a:buSzPts val="1100"/>
              <a:buChar char="■"/>
            </a:pPr>
            <a:r>
              <a:rPr lang="en"/>
              <a:t>0x00 is the low byte and 0x01 is the high byte of the first location…</a:t>
            </a:r>
            <a:endParaRPr/>
          </a:p>
          <a:p>
            <a:pPr indent="-298450" lvl="1" marL="914400" rtl="0" algn="l">
              <a:spcBef>
                <a:spcPts val="0"/>
              </a:spcBef>
              <a:spcAft>
                <a:spcPts val="0"/>
              </a:spcAft>
              <a:buSzPts val="1100"/>
              <a:buChar char="○"/>
            </a:pPr>
            <a:r>
              <a:rPr lang="en"/>
              <a:t>The first, second, fourth and fifth memory locations are connected to the digits of the display.</a:t>
            </a:r>
            <a:endParaRPr/>
          </a:p>
          <a:p>
            <a:pPr indent="-298450" lvl="1" marL="914400" rtl="0" algn="l">
              <a:spcBef>
                <a:spcPts val="0"/>
              </a:spcBef>
              <a:spcAft>
                <a:spcPts val="0"/>
              </a:spcAft>
              <a:buSzPts val="1100"/>
              <a:buChar char="○"/>
            </a:pPr>
            <a:r>
              <a:rPr lang="en"/>
              <a:t>The third memory location controls the colon and the pips on the left</a:t>
            </a:r>
            <a:endParaRPr/>
          </a:p>
          <a:p>
            <a:pPr indent="-311150" lvl="0" marL="457200" rtl="0" algn="l">
              <a:spcBef>
                <a:spcPts val="0"/>
              </a:spcBef>
              <a:spcAft>
                <a:spcPts val="0"/>
              </a:spcAft>
              <a:buSzPts val="1300"/>
              <a:buChar char="●"/>
            </a:pPr>
            <a:r>
              <a:rPr lang="en"/>
              <a:t>The command 0x00 sets the internal pointer to the start of the first memory location, and with each new byte read the pointer increments by 1.</a:t>
            </a:r>
            <a:endParaRPr/>
          </a:p>
          <a:p>
            <a:pPr indent="-311150" lvl="0" marL="457200" rtl="0" algn="l">
              <a:spcBef>
                <a:spcPts val="0"/>
              </a:spcBef>
              <a:spcAft>
                <a:spcPts val="0"/>
              </a:spcAft>
              <a:buSzPts val="1300"/>
              <a:buChar char="●"/>
            </a:pPr>
            <a:r>
              <a:rPr lang="en"/>
              <a:t>This means all a function has to do is send the command 0x00, then 16 bytes to fill the HT16K33’s memory locations</a:t>
            </a:r>
            <a:endParaRPr/>
          </a:p>
          <a:p>
            <a:pPr indent="-298450" lvl="1" marL="914400" rtl="0" algn="l">
              <a:spcBef>
                <a:spcPts val="0"/>
              </a:spcBef>
              <a:spcAft>
                <a:spcPts val="0"/>
              </a:spcAft>
              <a:buSzPts val="1100"/>
              <a:buChar char="○"/>
            </a:pPr>
            <a:r>
              <a:rPr lang="en"/>
              <a:t>This is done by the HCS12 with a buffer array of unsigned ints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3512975" y="798175"/>
            <a:ext cx="4823400" cy="6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141" name="Google Shape;141;p14"/>
          <p:cNvSpPr txBox="1"/>
          <p:nvPr>
            <p:ph idx="1" type="body"/>
          </p:nvPr>
        </p:nvSpPr>
        <p:spPr>
          <a:xfrm>
            <a:off x="3512975" y="1435375"/>
            <a:ext cx="5136600" cy="302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The goal of this project was to create a clock which could automatically set its own time without any user input. This was achieved by parsing data from the Global Positioning System (GPS) </a:t>
            </a:r>
            <a:r>
              <a:rPr lang="en" sz="1800"/>
              <a:t>satellites</a:t>
            </a:r>
            <a:r>
              <a:rPr lang="en" sz="1800"/>
              <a:t> by using an external GPS module. The raw data from the module is then parsed to extract time and date information. Finally the time is displayed on an external I2C display.</a:t>
            </a:r>
            <a:endParaRPr sz="1800"/>
          </a:p>
        </p:txBody>
      </p:sp>
      <p:pic>
        <p:nvPicPr>
          <p:cNvPr id="142" name="Google Shape;142;p14"/>
          <p:cNvPicPr preferRelativeResize="0"/>
          <p:nvPr/>
        </p:nvPicPr>
        <p:blipFill rotWithShape="1">
          <a:blip r:embed="rId3">
            <a:alphaModFix/>
          </a:blip>
          <a:srcRect b="0" l="9300" r="16233" t="0"/>
          <a:stretch/>
        </p:blipFill>
        <p:spPr>
          <a:xfrm>
            <a:off x="377900" y="1435375"/>
            <a:ext cx="3008571" cy="2272748"/>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Pulling it all together!</a:t>
            </a:r>
            <a:endParaRPr/>
          </a:p>
        </p:txBody>
      </p:sp>
      <p:sp>
        <p:nvSpPr>
          <p:cNvPr id="268" name="Google Shape;268;p32"/>
          <p:cNvSpPr txBox="1"/>
          <p:nvPr>
            <p:ph idx="1" type="body"/>
          </p:nvPr>
        </p:nvSpPr>
        <p:spPr>
          <a:xfrm>
            <a:off x="4413350" y="1567550"/>
            <a:ext cx="39231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GPS module constantly sends data to the HCS12, which parses it into a time and date.</a:t>
            </a:r>
            <a:endParaRPr/>
          </a:p>
          <a:p>
            <a:pPr indent="0" lvl="0" marL="0" rtl="0" algn="l">
              <a:spcBef>
                <a:spcPts val="1600"/>
              </a:spcBef>
              <a:spcAft>
                <a:spcPts val="0"/>
              </a:spcAft>
              <a:buNone/>
            </a:pPr>
            <a:r>
              <a:rPr lang="en"/>
              <a:t>This time and date get added to a display buffer for the LCD alongside the beginning of the latest GPS command, which then updates the LCD.</a:t>
            </a:r>
            <a:endParaRPr/>
          </a:p>
          <a:p>
            <a:pPr indent="0" lvl="0" marL="0" rtl="0" algn="l">
              <a:spcBef>
                <a:spcPts val="1600"/>
              </a:spcBef>
              <a:spcAft>
                <a:spcPts val="1600"/>
              </a:spcAft>
              <a:buNone/>
            </a:pPr>
            <a:r>
              <a:rPr lang="en"/>
              <a:t>The time then gets added to another buffer for the 7-segment display, and a function call turns that buffer into data sent to the 7-segment display to update it with the current time.</a:t>
            </a:r>
            <a:endParaRPr/>
          </a:p>
        </p:txBody>
      </p:sp>
      <p:pic>
        <p:nvPicPr>
          <p:cNvPr id="269" name="Google Shape;269;p32"/>
          <p:cNvPicPr preferRelativeResize="0"/>
          <p:nvPr/>
        </p:nvPicPr>
        <p:blipFill rotWithShape="1">
          <a:blip r:embed="rId3">
            <a:alphaModFix/>
          </a:blip>
          <a:srcRect b="0" l="9300" r="16233" t="0"/>
          <a:stretch/>
        </p:blipFill>
        <p:spPr>
          <a:xfrm>
            <a:off x="651925" y="1886775"/>
            <a:ext cx="3008571" cy="2272748"/>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4101275" y="393750"/>
            <a:ext cx="4235100" cy="52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Overview of GPS</a:t>
            </a:r>
            <a:endParaRPr/>
          </a:p>
        </p:txBody>
      </p:sp>
      <p:sp>
        <p:nvSpPr>
          <p:cNvPr id="148" name="Google Shape;148;p15"/>
          <p:cNvSpPr txBox="1"/>
          <p:nvPr>
            <p:ph idx="1" type="body"/>
          </p:nvPr>
        </p:nvSpPr>
        <p:spPr>
          <a:xfrm>
            <a:off x="2950750" y="920550"/>
            <a:ext cx="5860800" cy="38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GPS </a:t>
            </a:r>
            <a:r>
              <a:rPr lang="en" sz="1800"/>
              <a:t>satellites send out constant information about their position and the current date and time. GPS receivers use the time data they received in conjunction with the known time in order to determine the distance to the satellite by calculating the travel time of the radio waves multiplied by the speed of light.</a:t>
            </a:r>
            <a:endParaRPr sz="1800"/>
          </a:p>
          <a:p>
            <a:pPr indent="0" lvl="0" marL="0" rtl="0" algn="l">
              <a:spcBef>
                <a:spcPts val="1600"/>
              </a:spcBef>
              <a:spcAft>
                <a:spcPts val="1600"/>
              </a:spcAft>
              <a:buNone/>
            </a:pPr>
            <a:r>
              <a:t/>
            </a:r>
            <a:endParaRPr sz="1800"/>
          </a:p>
        </p:txBody>
      </p:sp>
      <p:pic>
        <p:nvPicPr>
          <p:cNvPr id="149" name="Google Shape;149;p15"/>
          <p:cNvPicPr preferRelativeResize="0"/>
          <p:nvPr/>
        </p:nvPicPr>
        <p:blipFill>
          <a:blip r:embed="rId3">
            <a:alphaModFix/>
          </a:blip>
          <a:stretch>
            <a:fillRect/>
          </a:stretch>
        </p:blipFill>
        <p:spPr>
          <a:xfrm>
            <a:off x="270950" y="1495400"/>
            <a:ext cx="2381250" cy="2381250"/>
          </a:xfrm>
          <a:prstGeom prst="rect">
            <a:avLst/>
          </a:prstGeom>
          <a:noFill/>
          <a:ln>
            <a:noFill/>
          </a:ln>
          <a:effectLst>
            <a:outerShdw blurRad="57150" rotWithShape="0" algn="bl" dir="5400000" dist="19050">
              <a:srgbClr val="000000">
                <a:alpha val="50000"/>
              </a:srgbClr>
            </a:outerShdw>
          </a:effectLst>
        </p:spPr>
      </p:pic>
      <p:sp>
        <p:nvSpPr>
          <p:cNvPr id="150" name="Google Shape;150;p15"/>
          <p:cNvSpPr txBox="1"/>
          <p:nvPr/>
        </p:nvSpPr>
        <p:spPr>
          <a:xfrm>
            <a:off x="270950" y="4799550"/>
            <a:ext cx="6463200" cy="5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Lato"/>
                <a:ea typeface="Lato"/>
                <a:cs typeface="Lato"/>
                <a:sym typeface="Lato"/>
              </a:rPr>
              <a:t>Image Source: </a:t>
            </a:r>
            <a:r>
              <a:rPr lang="en" sz="1100">
                <a:uFill>
                  <a:noFill/>
                </a:uFill>
                <a:latin typeface="Lato"/>
                <a:ea typeface="Lato"/>
                <a:cs typeface="Lato"/>
                <a:sym typeface="Lato"/>
                <a:hlinkClick r:id="rId4"/>
              </a:rPr>
              <a:t>http://www.physics.org/article-questions.asp?id=55</a:t>
            </a:r>
            <a:endParaRPr sz="11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539250" y="393750"/>
            <a:ext cx="80655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if you don’t care about position?</a:t>
            </a:r>
            <a:endParaRPr/>
          </a:p>
        </p:txBody>
      </p:sp>
      <p:sp>
        <p:nvSpPr>
          <p:cNvPr id="156" name="Google Shape;156;p16"/>
          <p:cNvSpPr txBox="1"/>
          <p:nvPr>
            <p:ph idx="1" type="body"/>
          </p:nvPr>
        </p:nvSpPr>
        <p:spPr>
          <a:xfrm>
            <a:off x="539250" y="1307850"/>
            <a:ext cx="8065500" cy="24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The equations to solve for position on the earth’s surface are complex, however most GPS </a:t>
            </a:r>
            <a:r>
              <a:rPr lang="en" sz="1800"/>
              <a:t>receivers</a:t>
            </a:r>
            <a:r>
              <a:rPr lang="en" sz="1800"/>
              <a:t> handle those calculations.</a:t>
            </a:r>
            <a:endParaRPr sz="1800"/>
          </a:p>
          <a:p>
            <a:pPr indent="0" lvl="0" marL="0" rtl="0" algn="l">
              <a:spcBef>
                <a:spcPts val="1600"/>
              </a:spcBef>
              <a:spcAft>
                <a:spcPts val="0"/>
              </a:spcAft>
              <a:buNone/>
            </a:pPr>
            <a:r>
              <a:rPr lang="en" sz="1800"/>
              <a:t>The data provided is given in a standardized NMEA sentence.</a:t>
            </a:r>
            <a:endParaRPr sz="1800"/>
          </a:p>
          <a:p>
            <a:pPr indent="0" lvl="0" marL="0" rtl="0" algn="l">
              <a:spcBef>
                <a:spcPts val="1600"/>
              </a:spcBef>
              <a:spcAft>
                <a:spcPts val="0"/>
              </a:spcAft>
              <a:buNone/>
            </a:pPr>
            <a:r>
              <a:rPr lang="en" sz="1800"/>
              <a:t>NMEA sentences contain date and time (of transmission) and  positional information among other things.</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t/>
            </a:r>
            <a:endParaRPr/>
          </a:p>
        </p:txBody>
      </p:sp>
      <p:pic>
        <p:nvPicPr>
          <p:cNvPr id="157" name="Google Shape;157;p16"/>
          <p:cNvPicPr preferRelativeResize="0"/>
          <p:nvPr/>
        </p:nvPicPr>
        <p:blipFill>
          <a:blip r:embed="rId3">
            <a:alphaModFix/>
          </a:blip>
          <a:stretch>
            <a:fillRect/>
          </a:stretch>
        </p:blipFill>
        <p:spPr>
          <a:xfrm>
            <a:off x="539251" y="3771725"/>
            <a:ext cx="8065499" cy="102781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Receiving</a:t>
            </a:r>
            <a:r>
              <a:rPr lang="en"/>
              <a:t> Global Positioning System Data </a:t>
            </a:r>
            <a:endParaRPr/>
          </a:p>
        </p:txBody>
      </p:sp>
      <p:sp>
        <p:nvSpPr>
          <p:cNvPr id="163" name="Google Shape;163;p17"/>
          <p:cNvSpPr txBox="1"/>
          <p:nvPr>
            <p:ph idx="1" type="body"/>
          </p:nvPr>
        </p:nvSpPr>
        <p:spPr>
          <a:xfrm>
            <a:off x="2734175" y="1307850"/>
            <a:ext cx="5602200" cy="31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We used the </a:t>
            </a:r>
            <a:r>
              <a:rPr i="1" lang="en" sz="1400"/>
              <a:t>Adafruit Ultimate GPS Breakout V3</a:t>
            </a:r>
            <a:r>
              <a:rPr lang="en" sz="1400"/>
              <a:t> module to </a:t>
            </a:r>
            <a:r>
              <a:rPr lang="en" sz="1400"/>
              <a:t>receive</a:t>
            </a:r>
            <a:r>
              <a:rPr lang="en" sz="1400"/>
              <a:t> GPS data </a:t>
            </a:r>
            <a:endParaRPr sz="1400"/>
          </a:p>
          <a:p>
            <a:pPr indent="0" lvl="0" marL="0" rtl="0" algn="l">
              <a:spcBef>
                <a:spcPts val="1600"/>
              </a:spcBef>
              <a:spcAft>
                <a:spcPts val="0"/>
              </a:spcAft>
              <a:buNone/>
            </a:pPr>
            <a:r>
              <a:rPr lang="en" sz="1400"/>
              <a:t>This module communicates 4 NMEA sentences (GPGGA, GPGSA, GPRMC, and GPVTG) over UART at 9600 baud by default. </a:t>
            </a:r>
            <a:endParaRPr sz="1400"/>
          </a:p>
          <a:p>
            <a:pPr indent="0" lvl="0" marL="0" rtl="0" algn="l">
              <a:spcBef>
                <a:spcPts val="1600"/>
              </a:spcBef>
              <a:spcAft>
                <a:spcPts val="0"/>
              </a:spcAft>
              <a:buNone/>
            </a:pPr>
            <a:r>
              <a:rPr lang="en" sz="1400"/>
              <a:t>There is no requirement to send commands to the </a:t>
            </a:r>
            <a:r>
              <a:rPr lang="en" sz="1400"/>
              <a:t>module unless we want specific NMEA sentences. NMEA Sentences are sent once every second</a:t>
            </a:r>
            <a:endParaRPr sz="1400"/>
          </a:p>
          <a:p>
            <a:pPr indent="0" lvl="0" marL="0" rtl="0" algn="l">
              <a:spcBef>
                <a:spcPts val="1600"/>
              </a:spcBef>
              <a:spcAft>
                <a:spcPts val="1600"/>
              </a:spcAft>
              <a:buNone/>
            </a:pPr>
            <a:r>
              <a:rPr lang="en" sz="1400"/>
              <a:t>For our project we chose only to receive data from the module without issuing any commands. </a:t>
            </a:r>
            <a:endParaRPr sz="1400"/>
          </a:p>
        </p:txBody>
      </p:sp>
      <p:pic>
        <p:nvPicPr>
          <p:cNvPr id="164" name="Google Shape;164;p17"/>
          <p:cNvPicPr preferRelativeResize="0"/>
          <p:nvPr/>
        </p:nvPicPr>
        <p:blipFill rotWithShape="1">
          <a:blip r:embed="rId3">
            <a:alphaModFix/>
          </a:blip>
          <a:srcRect b="14600" l="16277" r="18614" t="16595"/>
          <a:stretch/>
        </p:blipFill>
        <p:spPr>
          <a:xfrm>
            <a:off x="224825" y="1979700"/>
            <a:ext cx="2303976" cy="1827300"/>
          </a:xfrm>
          <a:prstGeom prst="rect">
            <a:avLst/>
          </a:prstGeom>
          <a:noFill/>
          <a:ln>
            <a:noFill/>
          </a:ln>
          <a:effectLst>
            <a:outerShdw blurRad="57150" rotWithShape="0" algn="bl" dir="5400000" dist="19050">
              <a:srgbClr val="000000">
                <a:alpha val="50000"/>
              </a:srgbClr>
            </a:outerShdw>
          </a:effectLst>
        </p:spPr>
      </p:pic>
      <p:sp>
        <p:nvSpPr>
          <p:cNvPr id="165" name="Google Shape;165;p17"/>
          <p:cNvSpPr txBox="1"/>
          <p:nvPr/>
        </p:nvSpPr>
        <p:spPr>
          <a:xfrm>
            <a:off x="270950" y="4738450"/>
            <a:ext cx="6463200" cy="5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Lato"/>
                <a:ea typeface="Lato"/>
                <a:cs typeface="Lato"/>
                <a:sym typeface="Lato"/>
              </a:rPr>
              <a:t>Image </a:t>
            </a:r>
            <a:r>
              <a:rPr lang="en" sz="1100">
                <a:latin typeface="Lato"/>
                <a:ea typeface="Lato"/>
                <a:cs typeface="Lato"/>
                <a:sym typeface="Lato"/>
              </a:rPr>
              <a:t>Source: </a:t>
            </a:r>
            <a:r>
              <a:rPr lang="en" sz="1100">
                <a:uFill>
                  <a:noFill/>
                </a:uFill>
                <a:latin typeface="Lato"/>
                <a:ea typeface="Lato"/>
                <a:cs typeface="Lato"/>
                <a:sym typeface="Lato"/>
                <a:hlinkClick r:id="rId4"/>
              </a:rPr>
              <a:t>https://www.adafruit.com/product/746</a:t>
            </a:r>
            <a:endParaRPr sz="11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18"/>
          <p:cNvSpPr txBox="1"/>
          <p:nvPr>
            <p:ph type="title"/>
          </p:nvPr>
        </p:nvSpPr>
        <p:spPr>
          <a:xfrm>
            <a:off x="1064600" y="402000"/>
            <a:ext cx="7272000" cy="67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Receiving</a:t>
            </a:r>
            <a:r>
              <a:rPr lang="en"/>
              <a:t> UART data using SCI1</a:t>
            </a:r>
            <a:endParaRPr/>
          </a:p>
        </p:txBody>
      </p:sp>
      <p:sp>
        <p:nvSpPr>
          <p:cNvPr id="171" name="Google Shape;171;p18"/>
          <p:cNvSpPr txBox="1"/>
          <p:nvPr>
            <p:ph idx="1" type="body"/>
          </p:nvPr>
        </p:nvSpPr>
        <p:spPr>
          <a:xfrm>
            <a:off x="1064600" y="1114125"/>
            <a:ext cx="7272000" cy="33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Steps for setting up UART </a:t>
            </a:r>
            <a:r>
              <a:rPr lang="en"/>
              <a:t>receiving</a:t>
            </a:r>
            <a:r>
              <a:rPr lang="en"/>
              <a:t> on the HCS12: </a:t>
            </a:r>
            <a:endParaRPr/>
          </a:p>
          <a:p>
            <a:pPr indent="-311150" lvl="0" marL="457200" rtl="0" algn="l">
              <a:spcBef>
                <a:spcPts val="1600"/>
              </a:spcBef>
              <a:spcAft>
                <a:spcPts val="0"/>
              </a:spcAft>
              <a:buSzPts val="1300"/>
              <a:buChar char="●"/>
            </a:pPr>
            <a:r>
              <a:rPr lang="en"/>
              <a:t>Figure out E-clock speed and set SCI1BDH and SCI1BDL to the appropriate divider values to obtain the desired baud rate (@24MHz with desired 9600 baud SCI1BDL = 156 SCI1BDH = 0)</a:t>
            </a:r>
            <a:endParaRPr/>
          </a:p>
          <a:p>
            <a:pPr indent="-311150" lvl="0" marL="457200" rtl="0" algn="l">
              <a:spcBef>
                <a:spcPts val="0"/>
              </a:spcBef>
              <a:spcAft>
                <a:spcPts val="0"/>
              </a:spcAft>
              <a:buSzPts val="1300"/>
              <a:buChar char="●"/>
            </a:pPr>
            <a:r>
              <a:rPr lang="en"/>
              <a:t>Configure SCI1CR1 if 9 bit data frame is needed or a parity bit is required. </a:t>
            </a:r>
            <a:endParaRPr/>
          </a:p>
          <a:p>
            <a:pPr indent="-311150" lvl="0" marL="457200" rtl="0" algn="l">
              <a:spcBef>
                <a:spcPts val="0"/>
              </a:spcBef>
              <a:spcAft>
                <a:spcPts val="0"/>
              </a:spcAft>
              <a:buSzPts val="1300"/>
              <a:buChar char="●"/>
            </a:pPr>
            <a:r>
              <a:rPr lang="en"/>
              <a:t>Configure SCI1CR2 and set RE (</a:t>
            </a:r>
            <a:r>
              <a:rPr lang="en"/>
              <a:t>receive</a:t>
            </a:r>
            <a:r>
              <a:rPr lang="en"/>
              <a:t> enable bit) to 1</a:t>
            </a:r>
            <a:endParaRPr/>
          </a:p>
          <a:p>
            <a:pPr indent="-298450" lvl="1" marL="914400" rtl="0" algn="l">
              <a:spcBef>
                <a:spcPts val="0"/>
              </a:spcBef>
              <a:spcAft>
                <a:spcPts val="0"/>
              </a:spcAft>
              <a:buSzPts val="1100"/>
              <a:buChar char="○"/>
            </a:pPr>
            <a:r>
              <a:rPr lang="en"/>
              <a:t>If more than one byte needs to be </a:t>
            </a:r>
            <a:r>
              <a:rPr lang="en"/>
              <a:t>received</a:t>
            </a:r>
            <a:r>
              <a:rPr lang="en"/>
              <a:t> at a time set REI (</a:t>
            </a:r>
            <a:r>
              <a:rPr lang="en"/>
              <a:t>receiver</a:t>
            </a:r>
            <a:r>
              <a:rPr lang="en"/>
              <a:t> full interrupt enable bit) to 1 to enable </a:t>
            </a:r>
            <a:r>
              <a:rPr lang="en"/>
              <a:t>receiver</a:t>
            </a:r>
            <a:r>
              <a:rPr lang="en"/>
              <a:t> interrupts. </a:t>
            </a:r>
            <a:endParaRPr/>
          </a:p>
          <a:p>
            <a:pPr indent="-298450" lvl="1" marL="914400" rtl="0" algn="l">
              <a:spcBef>
                <a:spcPts val="0"/>
              </a:spcBef>
              <a:spcAft>
                <a:spcPts val="0"/>
              </a:spcAft>
              <a:buSzPts val="1100"/>
              <a:buChar char="○"/>
            </a:pPr>
            <a:r>
              <a:rPr lang="en"/>
              <a:t>Create ISR for </a:t>
            </a:r>
            <a:r>
              <a:rPr lang="en"/>
              <a:t>receiver</a:t>
            </a:r>
            <a:r>
              <a:rPr lang="en"/>
              <a:t> full interrupt using Vsci1 and move data out of data register when </a:t>
            </a:r>
            <a:r>
              <a:rPr lang="en"/>
              <a:t>necessary</a:t>
            </a:r>
            <a:r>
              <a:rPr lang="en"/>
              <a:t>.</a:t>
            </a:r>
            <a:endParaRPr/>
          </a:p>
          <a:p>
            <a:pPr indent="-311150" lvl="0" marL="457200" rtl="0" algn="l">
              <a:spcBef>
                <a:spcPts val="0"/>
              </a:spcBef>
              <a:spcAft>
                <a:spcPts val="0"/>
              </a:spcAft>
              <a:buSzPts val="1300"/>
              <a:buChar char="●"/>
            </a:pPr>
            <a:r>
              <a:rPr lang="en"/>
              <a:t>Obtain bytes </a:t>
            </a:r>
            <a:r>
              <a:rPr lang="en"/>
              <a:t>received</a:t>
            </a:r>
            <a:r>
              <a:rPr lang="en"/>
              <a:t> from SCI1DRL as they appear</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9"/>
          <p:cNvSpPr/>
          <p:nvPr/>
        </p:nvSpPr>
        <p:spPr>
          <a:xfrm>
            <a:off x="478650" y="165050"/>
            <a:ext cx="2096100" cy="48261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txBox="1"/>
          <p:nvPr>
            <p:ph type="title"/>
          </p:nvPr>
        </p:nvSpPr>
        <p:spPr>
          <a:xfrm>
            <a:off x="3144275" y="393750"/>
            <a:ext cx="51921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Receiving</a:t>
            </a:r>
            <a:r>
              <a:rPr lang="en"/>
              <a:t> and parsing NMEA sentences from GPS module</a:t>
            </a:r>
            <a:endParaRPr/>
          </a:p>
        </p:txBody>
      </p:sp>
      <p:sp>
        <p:nvSpPr>
          <p:cNvPr id="178" name="Google Shape;178;p19"/>
          <p:cNvSpPr txBox="1"/>
          <p:nvPr>
            <p:ph idx="1" type="body"/>
          </p:nvPr>
        </p:nvSpPr>
        <p:spPr>
          <a:xfrm>
            <a:off x="3144425" y="1567550"/>
            <a:ext cx="51921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REI bit set to 1 on SCI1CR2 the SCI1 interrupt will be triggered whenever the 8-bit </a:t>
            </a:r>
            <a:r>
              <a:rPr lang="en"/>
              <a:t>receive</a:t>
            </a:r>
            <a:r>
              <a:rPr lang="en"/>
              <a:t> buffer of the SCI1 module is full.</a:t>
            </a:r>
            <a:endParaRPr/>
          </a:p>
          <a:p>
            <a:pPr indent="0" lvl="0" marL="0" rtl="0" algn="l">
              <a:spcBef>
                <a:spcPts val="1600"/>
              </a:spcBef>
              <a:spcAft>
                <a:spcPts val="0"/>
              </a:spcAft>
              <a:buNone/>
            </a:pPr>
            <a:r>
              <a:rPr lang="en"/>
              <a:t>To </a:t>
            </a:r>
            <a:r>
              <a:rPr lang="en"/>
              <a:t>receive</a:t>
            </a:r>
            <a:r>
              <a:rPr lang="en"/>
              <a:t> an entire NMEA sentence a char array was created to act as a buffer for </a:t>
            </a:r>
            <a:r>
              <a:rPr lang="en"/>
              <a:t>incoming</a:t>
            </a:r>
            <a:r>
              <a:rPr lang="en"/>
              <a:t> characters, on the interrupt we store the current byte </a:t>
            </a:r>
            <a:r>
              <a:rPr lang="en"/>
              <a:t>received</a:t>
            </a:r>
            <a:r>
              <a:rPr lang="en"/>
              <a:t> from SCI1DRL to the input buffer. </a:t>
            </a:r>
            <a:endParaRPr/>
          </a:p>
          <a:p>
            <a:pPr indent="0" lvl="0" marL="0" rtl="0" algn="l">
              <a:spcBef>
                <a:spcPts val="1600"/>
              </a:spcBef>
              <a:spcAft>
                <a:spcPts val="1600"/>
              </a:spcAft>
              <a:buNone/>
            </a:pPr>
            <a:r>
              <a:rPr lang="en"/>
              <a:t>We also perform data parsing inside the ISR</a:t>
            </a:r>
            <a:endParaRPr/>
          </a:p>
        </p:txBody>
      </p:sp>
      <p:pic>
        <p:nvPicPr>
          <p:cNvPr id="179" name="Google Shape;179;p19"/>
          <p:cNvPicPr preferRelativeResize="0"/>
          <p:nvPr/>
        </p:nvPicPr>
        <p:blipFill>
          <a:blip r:embed="rId3">
            <a:alphaModFix/>
          </a:blip>
          <a:stretch>
            <a:fillRect/>
          </a:stretch>
        </p:blipFill>
        <p:spPr>
          <a:xfrm>
            <a:off x="545587" y="221650"/>
            <a:ext cx="1962225" cy="4700201"/>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Obtaining time data from NMEA Sentence</a:t>
            </a:r>
            <a:endParaRPr/>
          </a:p>
        </p:txBody>
      </p:sp>
      <p:sp>
        <p:nvSpPr>
          <p:cNvPr id="185" name="Google Shape;185;p20"/>
          <p:cNvSpPr txBox="1"/>
          <p:nvPr>
            <p:ph idx="1" type="body"/>
          </p:nvPr>
        </p:nvSpPr>
        <p:spPr>
          <a:xfrm>
            <a:off x="1297500" y="1155375"/>
            <a:ext cx="7038900" cy="286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NMEA sentences have a fixed data order </a:t>
            </a:r>
            <a:r>
              <a:rPr lang="en"/>
              <a:t>separated</a:t>
            </a:r>
            <a:r>
              <a:rPr lang="en"/>
              <a:t> by commas, in the event that a  value isn’t present the space will be left empty. </a:t>
            </a:r>
            <a:endParaRPr/>
          </a:p>
          <a:p>
            <a:pPr indent="0" lvl="0" marL="0" rtl="0" algn="l">
              <a:spcBef>
                <a:spcPts val="1600"/>
              </a:spcBef>
              <a:spcAft>
                <a:spcPts val="0"/>
              </a:spcAft>
              <a:buNone/>
            </a:pPr>
            <a:r>
              <a:rPr lang="en"/>
              <a:t>To parse out the time and date data the the code counts the commas then uses their position to determine which characters to extract. We take our time and date data from the GPRMC sentence whenever it is stored in the serial buffer. </a:t>
            </a:r>
            <a:endParaRPr/>
          </a:p>
          <a:p>
            <a:pPr indent="0" lvl="0" marL="0" rtl="0" algn="l">
              <a:spcBef>
                <a:spcPts val="1600"/>
              </a:spcBef>
              <a:spcAft>
                <a:spcPts val="1600"/>
              </a:spcAft>
              <a:buNone/>
            </a:pPr>
            <a:r>
              <a:rPr lang="en"/>
              <a:t>To parse out time we use the commas position as a relative position eg. time is before the second comma of GPRMC and is the 18th character in the serial buffer, the 10’s digit of the hour will be at the comma’s position - 10. </a:t>
            </a:r>
            <a:endParaRPr/>
          </a:p>
        </p:txBody>
      </p:sp>
      <p:pic>
        <p:nvPicPr>
          <p:cNvPr id="186" name="Google Shape;186;p20"/>
          <p:cNvPicPr preferRelativeResize="0"/>
          <p:nvPr/>
        </p:nvPicPr>
        <p:blipFill>
          <a:blip r:embed="rId3">
            <a:alphaModFix/>
          </a:blip>
          <a:stretch>
            <a:fillRect/>
          </a:stretch>
        </p:blipFill>
        <p:spPr>
          <a:xfrm>
            <a:off x="1413300" y="3804500"/>
            <a:ext cx="6317401" cy="8050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1"/>
          <p:cNvSpPr txBox="1"/>
          <p:nvPr>
            <p:ph type="title"/>
          </p:nvPr>
        </p:nvSpPr>
        <p:spPr>
          <a:xfrm>
            <a:off x="1297500" y="393750"/>
            <a:ext cx="7038900" cy="59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 keeping</a:t>
            </a:r>
            <a:endParaRPr/>
          </a:p>
        </p:txBody>
      </p:sp>
      <p:sp>
        <p:nvSpPr>
          <p:cNvPr id="192" name="Google Shape;192;p21"/>
          <p:cNvSpPr txBox="1"/>
          <p:nvPr>
            <p:ph idx="1" type="body"/>
          </p:nvPr>
        </p:nvSpPr>
        <p:spPr>
          <a:xfrm>
            <a:off x="1297500" y="1060275"/>
            <a:ext cx="7038900" cy="36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Since the data is automatically parsed in the ISR the current time is constantly updated by the incoming data from the GPS. Once the UART is initialized the code can essentially be forgotten about calling getTimeString() will always return the current time. </a:t>
            </a:r>
            <a:endParaRPr sz="1800"/>
          </a:p>
          <a:p>
            <a:pPr indent="0" lvl="0" marL="0" rtl="0" algn="l">
              <a:spcBef>
                <a:spcPts val="1600"/>
              </a:spcBef>
              <a:spcAft>
                <a:spcPts val="0"/>
              </a:spcAft>
              <a:buNone/>
            </a:pPr>
            <a:r>
              <a:rPr lang="en" sz="1800"/>
              <a:t>Using the ISR allows for the code to run more </a:t>
            </a:r>
            <a:r>
              <a:rPr lang="en" sz="1800"/>
              <a:t>efficiently</a:t>
            </a:r>
            <a:r>
              <a:rPr lang="en" sz="1800"/>
              <a:t> since the microcontroller only needs to buffer the data when it is </a:t>
            </a:r>
            <a:r>
              <a:rPr lang="en" sz="1800"/>
              <a:t>received</a:t>
            </a:r>
            <a:r>
              <a:rPr lang="en" sz="1800"/>
              <a:t>. The ISR is also able to run </a:t>
            </a:r>
            <a:r>
              <a:rPr lang="en" sz="1800"/>
              <a:t>concurrently</a:t>
            </a:r>
            <a:r>
              <a:rPr lang="en" sz="1800"/>
              <a:t> with most other code.</a:t>
            </a:r>
            <a:endParaRPr sz="1800"/>
          </a:p>
          <a:p>
            <a:pPr indent="0" lvl="0" marL="0" rtl="0" algn="l">
              <a:spcBef>
                <a:spcPts val="1600"/>
              </a:spcBef>
              <a:spcAft>
                <a:spcPts val="1600"/>
              </a:spcAft>
              <a:buNone/>
            </a:pPr>
            <a:r>
              <a:rPr lang="en" sz="1800"/>
              <a:t>Since the time is given in 24 hour UTC, an additional function converts the </a:t>
            </a:r>
            <a:r>
              <a:rPr lang="en" sz="1800"/>
              <a:t>received</a:t>
            </a:r>
            <a:r>
              <a:rPr lang="en" sz="1800"/>
              <a:t> time to EST.</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